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2" r:id="rId3"/>
    <p:sldId id="258" r:id="rId4"/>
    <p:sldId id="259" r:id="rId5"/>
    <p:sldId id="260" r:id="rId6"/>
    <p:sldId id="261" r:id="rId7"/>
    <p:sldId id="263" r:id="rId8"/>
    <p:sldId id="264"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83"/>
  </p:normalViewPr>
  <p:slideViewPr>
    <p:cSldViewPr snapToGrid="0" snapToObjects="1">
      <p:cViewPr varScale="1">
        <p:scale>
          <a:sx n="100" d="100"/>
          <a:sy n="100" d="100"/>
        </p:scale>
        <p:origin x="4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4/23/20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4/23/20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4/23/20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www.denvergov.org/opendata/dataset/city-and-county-of-denver-crime"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617E3-2D46-AE40-8D16-10527F99404A}"/>
              </a:ext>
            </a:extLst>
          </p:cNvPr>
          <p:cNvSpPr>
            <a:spLocks noGrp="1"/>
          </p:cNvSpPr>
          <p:nvPr>
            <p:ph type="ctrTitle"/>
          </p:nvPr>
        </p:nvSpPr>
        <p:spPr/>
        <p:txBody>
          <a:bodyPr/>
          <a:lstStyle/>
          <a:p>
            <a:r>
              <a:rPr lang="en-US" dirty="0"/>
              <a:t>Crime in Denver</a:t>
            </a:r>
          </a:p>
        </p:txBody>
      </p:sp>
      <p:sp>
        <p:nvSpPr>
          <p:cNvPr id="3" name="Subtitle 2">
            <a:extLst>
              <a:ext uri="{FF2B5EF4-FFF2-40B4-BE49-F238E27FC236}">
                <a16:creationId xmlns:a16="http://schemas.microsoft.com/office/drawing/2014/main" id="{ED7C8662-F7DD-374F-A1EB-CF3AE41E8F97}"/>
              </a:ext>
            </a:extLst>
          </p:cNvPr>
          <p:cNvSpPr>
            <a:spLocks noGrp="1"/>
          </p:cNvSpPr>
          <p:nvPr>
            <p:ph type="subTitle" idx="1"/>
          </p:nvPr>
        </p:nvSpPr>
        <p:spPr/>
        <p:txBody>
          <a:bodyPr/>
          <a:lstStyle/>
          <a:p>
            <a:r>
              <a:rPr lang="en-US" dirty="0"/>
              <a:t>Warren Stokes</a:t>
            </a:r>
          </a:p>
        </p:txBody>
      </p:sp>
    </p:spTree>
    <p:extLst>
      <p:ext uri="{BB962C8B-B14F-4D97-AF65-F5344CB8AC3E}">
        <p14:creationId xmlns:p14="http://schemas.microsoft.com/office/powerpoint/2010/main" val="2657247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42719D-A3D5-6548-B3E2-C89A6E5CF760}"/>
              </a:ext>
            </a:extLst>
          </p:cNvPr>
          <p:cNvSpPr>
            <a:spLocks noGrp="1"/>
          </p:cNvSpPr>
          <p:nvPr>
            <p:ph type="title"/>
          </p:nvPr>
        </p:nvSpPr>
        <p:spPr/>
        <p:txBody>
          <a:bodyPr/>
          <a:lstStyle/>
          <a:p>
            <a:r>
              <a:rPr lang="en-US" dirty="0"/>
              <a:t>Results/findings</a:t>
            </a:r>
          </a:p>
        </p:txBody>
      </p:sp>
      <p:sp>
        <p:nvSpPr>
          <p:cNvPr id="6" name="Content Placeholder 5">
            <a:extLst>
              <a:ext uri="{FF2B5EF4-FFF2-40B4-BE49-F238E27FC236}">
                <a16:creationId xmlns:a16="http://schemas.microsoft.com/office/drawing/2014/main" id="{5CAD7259-30F9-C446-AEFB-7D07F3BB6792}"/>
              </a:ext>
            </a:extLst>
          </p:cNvPr>
          <p:cNvSpPr>
            <a:spLocks noGrp="1"/>
          </p:cNvSpPr>
          <p:nvPr>
            <p:ph idx="1"/>
          </p:nvPr>
        </p:nvSpPr>
        <p:spPr/>
        <p:txBody>
          <a:bodyPr/>
          <a:lstStyle/>
          <a:p>
            <a:pPr marL="0" indent="0">
              <a:buNone/>
            </a:pPr>
            <a:r>
              <a:rPr lang="en-US" dirty="0"/>
              <a:t>looking at the map that uses K means clustering, crimes per neighborhood bar plot, and crimes per District bar plot There are definitely a lot of good places to live in Denver. Based on the Districts alone any neighborhood that is within the 7th district recording 5,909 recorded crimes. The crime data does include things like traffic accidents. Traffic accidents actually is the most recorded crime in Denver which makes sense. With these finding I felt that it was better to use machine learning to try and merge similar crimes into a cluster to then be plotted on the map. I've split it into 15 different clusters and it came out pretty good. Since there are so many points that I could plot on the map I had to reduce the amount that actually showed up on the map so It was somewhat coherent and understandable. While I do feel this has a lot of potential to be useful there is always room to improve to better the machine learning model.</a:t>
            </a:r>
          </a:p>
        </p:txBody>
      </p:sp>
    </p:spTree>
    <p:extLst>
      <p:ext uri="{BB962C8B-B14F-4D97-AF65-F5344CB8AC3E}">
        <p14:creationId xmlns:p14="http://schemas.microsoft.com/office/powerpoint/2010/main" val="1019346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58FFA8-6DD7-4742-BEB5-C282AEFCEE28}"/>
              </a:ext>
            </a:extLst>
          </p:cNvPr>
          <p:cNvSpPr>
            <a:spLocks noGrp="1"/>
          </p:cNvSpPr>
          <p:nvPr>
            <p:ph type="title"/>
          </p:nvPr>
        </p:nvSpPr>
        <p:spPr/>
        <p:txBody>
          <a:bodyPr/>
          <a:lstStyle/>
          <a:p>
            <a:r>
              <a:rPr lang="en-US" dirty="0"/>
              <a:t>conclusion</a:t>
            </a:r>
          </a:p>
        </p:txBody>
      </p:sp>
      <p:sp>
        <p:nvSpPr>
          <p:cNvPr id="6" name="Content Placeholder 5">
            <a:extLst>
              <a:ext uri="{FF2B5EF4-FFF2-40B4-BE49-F238E27FC236}">
                <a16:creationId xmlns:a16="http://schemas.microsoft.com/office/drawing/2014/main" id="{5331E819-938B-4A46-91B7-52EEAF233511}"/>
              </a:ext>
            </a:extLst>
          </p:cNvPr>
          <p:cNvSpPr>
            <a:spLocks noGrp="1"/>
          </p:cNvSpPr>
          <p:nvPr>
            <p:ph type="body" sz="half" idx="2"/>
          </p:nvPr>
        </p:nvSpPr>
        <p:spPr/>
        <p:txBody>
          <a:bodyPr>
            <a:normAutofit lnSpcReduction="10000"/>
          </a:bodyPr>
          <a:lstStyle/>
          <a:p>
            <a:pPr marL="0" indent="0">
              <a:buNone/>
            </a:pPr>
            <a:r>
              <a:rPr lang="en-US" dirty="0"/>
              <a:t>In terms of finding the best place to live you'd probably want to consider more factors like housing costs, stores in the area, etc. Based off of the findings there are plenty of neighborhoods that have fairly low rates of crime. Looking at the folium map above it appears that the more you leave the heart of Denver the lower the crimes occur, this could change with all of the points on the map but I'm pretty sure it would stay </a:t>
            </a:r>
            <a:r>
              <a:rPr lang="en-US" dirty="0" err="1"/>
              <a:t>consistant</a:t>
            </a:r>
            <a:r>
              <a:rPr lang="en-US" dirty="0"/>
              <a:t>.</a:t>
            </a:r>
          </a:p>
        </p:txBody>
      </p:sp>
      <p:pic>
        <p:nvPicPr>
          <p:cNvPr id="9" name="Picture 8">
            <a:extLst>
              <a:ext uri="{FF2B5EF4-FFF2-40B4-BE49-F238E27FC236}">
                <a16:creationId xmlns:a16="http://schemas.microsoft.com/office/drawing/2014/main" id="{6847C505-30F0-A04B-943A-54AA89C30C67}"/>
              </a:ext>
            </a:extLst>
          </p:cNvPr>
          <p:cNvPicPr>
            <a:picLocks noChangeAspect="1"/>
          </p:cNvPicPr>
          <p:nvPr/>
        </p:nvPicPr>
        <p:blipFill>
          <a:blip r:embed="rId2"/>
          <a:stretch>
            <a:fillRect/>
          </a:stretch>
        </p:blipFill>
        <p:spPr>
          <a:xfrm>
            <a:off x="6777883" y="2247900"/>
            <a:ext cx="5414118" cy="2842412"/>
          </a:xfrm>
          <a:prstGeom prst="rect">
            <a:avLst/>
          </a:prstGeom>
        </p:spPr>
      </p:pic>
    </p:spTree>
    <p:extLst>
      <p:ext uri="{BB962C8B-B14F-4D97-AF65-F5344CB8AC3E}">
        <p14:creationId xmlns:p14="http://schemas.microsoft.com/office/powerpoint/2010/main" val="2788555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6B8C-9AED-A041-8012-3C3253867FD4}"/>
              </a:ext>
            </a:extLst>
          </p:cNvPr>
          <p:cNvSpPr>
            <a:spLocks noGrp="1"/>
          </p:cNvSpPr>
          <p:nvPr>
            <p:ph type="title"/>
          </p:nvPr>
        </p:nvSpPr>
        <p:spPr/>
        <p:txBody>
          <a:bodyPr/>
          <a:lstStyle/>
          <a:p>
            <a:r>
              <a:rPr lang="en-US" b="1" dirty="0"/>
              <a:t>Business Problem</a:t>
            </a:r>
            <a:endParaRPr lang="en-US" dirty="0"/>
          </a:p>
        </p:txBody>
      </p:sp>
      <p:sp>
        <p:nvSpPr>
          <p:cNvPr id="3" name="Content Placeholder 2">
            <a:extLst>
              <a:ext uri="{FF2B5EF4-FFF2-40B4-BE49-F238E27FC236}">
                <a16:creationId xmlns:a16="http://schemas.microsoft.com/office/drawing/2014/main" id="{23CEE959-701D-4E47-9366-80A012C8B79F}"/>
              </a:ext>
            </a:extLst>
          </p:cNvPr>
          <p:cNvSpPr>
            <a:spLocks noGrp="1"/>
          </p:cNvSpPr>
          <p:nvPr>
            <p:ph idx="1"/>
          </p:nvPr>
        </p:nvSpPr>
        <p:spPr>
          <a:xfrm>
            <a:off x="685801" y="2142067"/>
            <a:ext cx="10131425" cy="2937933"/>
          </a:xfrm>
        </p:spPr>
        <p:txBody>
          <a:bodyPr/>
          <a:lstStyle/>
          <a:p>
            <a:pPr marL="0" indent="0">
              <a:buNone/>
            </a:pPr>
            <a:r>
              <a:rPr lang="en-US" dirty="0"/>
              <a:t>Denver Colorado Is a very busy place full of grocery stores, restaurants, and other small businesses. Part of this is due to the massive inflow of people moving to Colorado for business and other factors. Since there is a lot of people moving into a place they have never been before I wanted to create a module that will help them determine the best places to live. The plan is to look at the crime in the area so people can understand the safest places to live based on the crime dataset.</a:t>
            </a:r>
          </a:p>
        </p:txBody>
      </p:sp>
    </p:spTree>
    <p:extLst>
      <p:ext uri="{BB962C8B-B14F-4D97-AF65-F5344CB8AC3E}">
        <p14:creationId xmlns:p14="http://schemas.microsoft.com/office/powerpoint/2010/main" val="395586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F94E-05CA-EA4F-8E75-21F4FA7CDCDC}"/>
              </a:ext>
            </a:extLst>
          </p:cNvPr>
          <p:cNvSpPr>
            <a:spLocks noGrp="1"/>
          </p:cNvSpPr>
          <p:nvPr>
            <p:ph type="title"/>
          </p:nvPr>
        </p:nvSpPr>
        <p:spPr/>
        <p:txBody>
          <a:bodyPr/>
          <a:lstStyle/>
          <a:p>
            <a:r>
              <a:rPr lang="en-US" dirty="0"/>
              <a:t>Importance of data</a:t>
            </a:r>
          </a:p>
        </p:txBody>
      </p:sp>
      <p:sp>
        <p:nvSpPr>
          <p:cNvPr id="4" name="Text Placeholder 3">
            <a:extLst>
              <a:ext uri="{FF2B5EF4-FFF2-40B4-BE49-F238E27FC236}">
                <a16:creationId xmlns:a16="http://schemas.microsoft.com/office/drawing/2014/main" id="{E2FCF488-FAA0-E445-AE31-3901CB065F89}"/>
              </a:ext>
            </a:extLst>
          </p:cNvPr>
          <p:cNvSpPr>
            <a:spLocks noGrp="1"/>
          </p:cNvSpPr>
          <p:nvPr>
            <p:ph type="body" sz="half" idx="2"/>
          </p:nvPr>
        </p:nvSpPr>
        <p:spPr>
          <a:xfrm>
            <a:off x="685800" y="3136900"/>
            <a:ext cx="6164653" cy="2717800"/>
          </a:xfrm>
        </p:spPr>
        <p:txBody>
          <a:bodyPr>
            <a:norm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Our state's population grows by about 60,000 to 75,000 people per year!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There are plenty of people that don’t know where is safe to live in Colorado</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This data should help some know the best places to live just based on the crime in that area</a:t>
            </a:r>
          </a:p>
        </p:txBody>
      </p:sp>
      <p:pic>
        <p:nvPicPr>
          <p:cNvPr id="10" name="Picture 9">
            <a:extLst>
              <a:ext uri="{FF2B5EF4-FFF2-40B4-BE49-F238E27FC236}">
                <a16:creationId xmlns:a16="http://schemas.microsoft.com/office/drawing/2014/main" id="{597377A1-B76F-414E-B4CF-D99F03655E4F}"/>
              </a:ext>
            </a:extLst>
          </p:cNvPr>
          <p:cNvPicPr>
            <a:picLocks noChangeAspect="1"/>
          </p:cNvPicPr>
          <p:nvPr/>
        </p:nvPicPr>
        <p:blipFill>
          <a:blip r:embed="rId2"/>
          <a:stretch>
            <a:fillRect/>
          </a:stretch>
        </p:blipFill>
        <p:spPr>
          <a:xfrm>
            <a:off x="7082826" y="978306"/>
            <a:ext cx="4855174" cy="2901544"/>
          </a:xfrm>
          <a:prstGeom prst="rect">
            <a:avLst/>
          </a:prstGeom>
        </p:spPr>
      </p:pic>
      <p:pic>
        <p:nvPicPr>
          <p:cNvPr id="12" name="Picture 11">
            <a:extLst>
              <a:ext uri="{FF2B5EF4-FFF2-40B4-BE49-F238E27FC236}">
                <a16:creationId xmlns:a16="http://schemas.microsoft.com/office/drawing/2014/main" id="{3687CBD3-1D7B-354C-876D-492A35C3B1B8}"/>
              </a:ext>
            </a:extLst>
          </p:cNvPr>
          <p:cNvPicPr>
            <a:picLocks noChangeAspect="1"/>
          </p:cNvPicPr>
          <p:nvPr/>
        </p:nvPicPr>
        <p:blipFill>
          <a:blip r:embed="rId3"/>
          <a:stretch>
            <a:fillRect/>
          </a:stretch>
        </p:blipFill>
        <p:spPr>
          <a:xfrm>
            <a:off x="7197126" y="4069926"/>
            <a:ext cx="4508500" cy="2584873"/>
          </a:xfrm>
          <a:prstGeom prst="rect">
            <a:avLst/>
          </a:prstGeom>
        </p:spPr>
      </p:pic>
    </p:spTree>
    <p:extLst>
      <p:ext uri="{BB962C8B-B14F-4D97-AF65-F5344CB8AC3E}">
        <p14:creationId xmlns:p14="http://schemas.microsoft.com/office/powerpoint/2010/main" val="4033886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589A-0ADA-4B4E-ADC3-D7914A39D683}"/>
              </a:ext>
            </a:extLst>
          </p:cNvPr>
          <p:cNvSpPr>
            <a:spLocks noGrp="1"/>
          </p:cNvSpPr>
          <p:nvPr>
            <p:ph type="title"/>
          </p:nvPr>
        </p:nvSpPr>
        <p:spPr/>
        <p:txBody>
          <a:bodyPr/>
          <a:lstStyle/>
          <a:p>
            <a:r>
              <a:rPr lang="en-US" dirty="0"/>
              <a:t>Acquiring the data/cleaning</a:t>
            </a:r>
          </a:p>
        </p:txBody>
      </p:sp>
      <p:sp>
        <p:nvSpPr>
          <p:cNvPr id="4" name="Text Placeholder 3">
            <a:extLst>
              <a:ext uri="{FF2B5EF4-FFF2-40B4-BE49-F238E27FC236}">
                <a16:creationId xmlns:a16="http://schemas.microsoft.com/office/drawing/2014/main" id="{367CB9BC-2DBC-DF4C-ADD3-DD85718F56EF}"/>
              </a:ext>
            </a:extLst>
          </p:cNvPr>
          <p:cNvSpPr>
            <a:spLocks noGrp="1"/>
          </p:cNvSpPr>
          <p:nvPr>
            <p:ph type="body" sz="half" idx="2"/>
          </p:nvPr>
        </p:nvSpPr>
        <p:spPr>
          <a:xfrm>
            <a:off x="685800" y="3098800"/>
            <a:ext cx="6164653" cy="2082800"/>
          </a:xfrm>
        </p:spPr>
        <p:txBody>
          <a:bodyPr>
            <a:normAutofit fontScale="92500" lnSpcReduction="20000"/>
          </a:bodyPr>
          <a:lstStyle/>
          <a:p>
            <a:pPr marL="285750" indent="-285750">
              <a:buFont typeface="Arial" panose="020B0604020202020204" pitchFamily="34" charset="0"/>
              <a:buChar char="•"/>
            </a:pPr>
            <a:r>
              <a:rPr lang="en-US" dirty="0"/>
              <a:t>The data collected came from the  city of Denver’s </a:t>
            </a:r>
            <a:r>
              <a:rPr lang="en-US" dirty="0">
                <a:hlinkClick r:id="rId2"/>
              </a:rPr>
              <a:t>open data catalog</a:t>
            </a:r>
            <a:endParaRPr lang="en-US" dirty="0"/>
          </a:p>
          <a:p>
            <a:pPr marL="285750" indent="-285750">
              <a:buFont typeface="Arial" panose="020B0604020202020204" pitchFamily="34" charset="0"/>
              <a:buChar char="•"/>
            </a:pPr>
            <a:r>
              <a:rPr lang="en-US" dirty="0"/>
              <a:t>The data keeps track of things like locations, districts, offense type, dates, </a:t>
            </a:r>
            <a:r>
              <a:rPr lang="en-US" dirty="0" err="1"/>
              <a:t>etc</a:t>
            </a:r>
            <a:endParaRPr lang="en-US" dirty="0"/>
          </a:p>
          <a:p>
            <a:pPr marL="285750" indent="-285750">
              <a:buFont typeface="Arial" panose="020B0604020202020204" pitchFamily="34" charset="0"/>
              <a:buChar char="•"/>
            </a:pPr>
            <a:r>
              <a:rPr lang="en-US" dirty="0"/>
              <a:t>The data has 477,213 rows and 19 features in the raw dataset </a:t>
            </a:r>
          </a:p>
          <a:p>
            <a:pPr marL="285750" indent="-285750">
              <a:buFont typeface="Arial" panose="020B0604020202020204" pitchFamily="34" charset="0"/>
              <a:buChar char="•"/>
            </a:pPr>
            <a:r>
              <a:rPr lang="en-US" dirty="0"/>
              <a:t>The cleaned data still has 477,213 rows but now has 11 features instead</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12ABA505-3C33-194A-AF6A-04D8A5332F13}"/>
              </a:ext>
            </a:extLst>
          </p:cNvPr>
          <p:cNvPicPr>
            <a:picLocks noChangeAspect="1"/>
          </p:cNvPicPr>
          <p:nvPr/>
        </p:nvPicPr>
        <p:blipFill>
          <a:blip r:embed="rId3"/>
          <a:stretch>
            <a:fillRect/>
          </a:stretch>
        </p:blipFill>
        <p:spPr>
          <a:xfrm>
            <a:off x="6850453" y="2747326"/>
            <a:ext cx="4914900" cy="2580323"/>
          </a:xfrm>
          <a:prstGeom prst="rect">
            <a:avLst/>
          </a:prstGeom>
        </p:spPr>
      </p:pic>
    </p:spTree>
    <p:extLst>
      <p:ext uri="{BB962C8B-B14F-4D97-AF65-F5344CB8AC3E}">
        <p14:creationId xmlns:p14="http://schemas.microsoft.com/office/powerpoint/2010/main" val="1005891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6FF8D-9E7F-9E4C-B1AF-47C288D7510D}"/>
              </a:ext>
            </a:extLst>
          </p:cNvPr>
          <p:cNvSpPr>
            <a:spLocks noGrp="1"/>
          </p:cNvSpPr>
          <p:nvPr>
            <p:ph type="title"/>
          </p:nvPr>
        </p:nvSpPr>
        <p:spPr>
          <a:xfrm>
            <a:off x="685799" y="1845733"/>
            <a:ext cx="3680885" cy="1371600"/>
          </a:xfrm>
        </p:spPr>
        <p:txBody>
          <a:bodyPr/>
          <a:lstStyle/>
          <a:p>
            <a:r>
              <a:rPr lang="en-US" dirty="0"/>
              <a:t>Crimes Separated by District</a:t>
            </a:r>
          </a:p>
        </p:txBody>
      </p:sp>
      <p:sp>
        <p:nvSpPr>
          <p:cNvPr id="6" name="Text Placeholder 5">
            <a:extLst>
              <a:ext uri="{FF2B5EF4-FFF2-40B4-BE49-F238E27FC236}">
                <a16:creationId xmlns:a16="http://schemas.microsoft.com/office/drawing/2014/main" id="{579A5EC4-E74F-9845-8C16-D9174BE7F2B0}"/>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Count or the x coordinate is the amount of crimes</a:t>
            </a:r>
          </a:p>
          <a:p>
            <a:pPr marL="285750" indent="-285750">
              <a:buFont typeface="Arial" panose="020B0604020202020204" pitchFamily="34" charset="0"/>
              <a:buChar char="•"/>
            </a:pPr>
            <a:r>
              <a:rPr lang="en-US" dirty="0"/>
              <a:t>DISTRICT_ID or the y coordinate is one of the 7 districts</a:t>
            </a:r>
          </a:p>
          <a:p>
            <a:pPr marL="285750" indent="-285750">
              <a:buFont typeface="Arial" panose="020B0604020202020204" pitchFamily="34" charset="0"/>
              <a:buChar char="•"/>
            </a:pPr>
            <a:r>
              <a:rPr lang="en-US" dirty="0"/>
              <a:t>The districts are are made up of various neighborhoods</a:t>
            </a:r>
          </a:p>
        </p:txBody>
      </p:sp>
      <p:pic>
        <p:nvPicPr>
          <p:cNvPr id="15" name="Content Placeholder 14">
            <a:extLst>
              <a:ext uri="{FF2B5EF4-FFF2-40B4-BE49-F238E27FC236}">
                <a16:creationId xmlns:a16="http://schemas.microsoft.com/office/drawing/2014/main" id="{1756CFA7-8FD2-0D44-9F02-6B9D0FE6A0C9}"/>
              </a:ext>
            </a:extLst>
          </p:cNvPr>
          <p:cNvPicPr>
            <a:picLocks noGrp="1" noChangeAspect="1"/>
          </p:cNvPicPr>
          <p:nvPr>
            <p:ph idx="1"/>
          </p:nvPr>
        </p:nvPicPr>
        <p:blipFill>
          <a:blip r:embed="rId2"/>
          <a:stretch>
            <a:fillRect/>
          </a:stretch>
        </p:blipFill>
        <p:spPr>
          <a:xfrm>
            <a:off x="4686301" y="219539"/>
            <a:ext cx="6337300" cy="6200937"/>
          </a:xfrm>
          <a:solidFill>
            <a:schemeClr val="tx1"/>
          </a:solidFill>
          <a:ln>
            <a:solidFill>
              <a:schemeClr val="tx1"/>
            </a:solidFill>
          </a:ln>
        </p:spPr>
      </p:pic>
    </p:spTree>
    <p:extLst>
      <p:ext uri="{BB962C8B-B14F-4D97-AF65-F5344CB8AC3E}">
        <p14:creationId xmlns:p14="http://schemas.microsoft.com/office/powerpoint/2010/main" val="1602256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332C2-7016-E540-8766-734E3C904094}"/>
              </a:ext>
            </a:extLst>
          </p:cNvPr>
          <p:cNvSpPr>
            <a:spLocks noGrp="1"/>
          </p:cNvSpPr>
          <p:nvPr>
            <p:ph type="title"/>
          </p:nvPr>
        </p:nvSpPr>
        <p:spPr>
          <a:xfrm>
            <a:off x="114300" y="16933"/>
            <a:ext cx="3123409" cy="1371600"/>
          </a:xfrm>
        </p:spPr>
        <p:txBody>
          <a:bodyPr/>
          <a:lstStyle/>
          <a:p>
            <a:r>
              <a:rPr lang="en-US" dirty="0"/>
              <a:t>Crimes Separated by Neighborhood</a:t>
            </a:r>
          </a:p>
        </p:txBody>
      </p:sp>
      <p:sp>
        <p:nvSpPr>
          <p:cNvPr id="7" name="Content Placeholder 6">
            <a:extLst>
              <a:ext uri="{FF2B5EF4-FFF2-40B4-BE49-F238E27FC236}">
                <a16:creationId xmlns:a16="http://schemas.microsoft.com/office/drawing/2014/main" id="{D0235254-FF52-6D4E-B446-2660B294A618}"/>
              </a:ext>
            </a:extLst>
          </p:cNvPr>
          <p:cNvSpPr>
            <a:spLocks noGrp="1"/>
          </p:cNvSpPr>
          <p:nvPr>
            <p:ph idx="1"/>
          </p:nvPr>
        </p:nvSpPr>
        <p:spPr>
          <a:xfrm>
            <a:off x="3632200" y="16933"/>
            <a:ext cx="8559800" cy="6841067"/>
          </a:xfrm>
          <a:solidFill>
            <a:schemeClr val="tx1"/>
          </a:solidFill>
        </p:spPr>
        <p:txBody>
          <a:bodyPr/>
          <a:lstStyle/>
          <a:p>
            <a:endParaRPr lang="en-US" dirty="0"/>
          </a:p>
        </p:txBody>
      </p:sp>
      <p:pic>
        <p:nvPicPr>
          <p:cNvPr id="6" name="Picture 5">
            <a:extLst>
              <a:ext uri="{FF2B5EF4-FFF2-40B4-BE49-F238E27FC236}">
                <a16:creationId xmlns:a16="http://schemas.microsoft.com/office/drawing/2014/main" id="{65FF1F80-43A3-BA4F-9A1A-E1E30626FF6A}"/>
              </a:ext>
            </a:extLst>
          </p:cNvPr>
          <p:cNvPicPr>
            <a:picLocks noChangeAspect="1"/>
          </p:cNvPicPr>
          <p:nvPr/>
        </p:nvPicPr>
        <p:blipFill>
          <a:blip r:embed="rId2"/>
          <a:stretch>
            <a:fillRect/>
          </a:stretch>
        </p:blipFill>
        <p:spPr>
          <a:xfrm>
            <a:off x="3758804" y="712"/>
            <a:ext cx="8090691" cy="6873507"/>
          </a:xfrm>
          <a:prstGeom prst="rect">
            <a:avLst/>
          </a:prstGeom>
        </p:spPr>
      </p:pic>
      <p:sp>
        <p:nvSpPr>
          <p:cNvPr id="12" name="TextBox 11">
            <a:extLst>
              <a:ext uri="{FF2B5EF4-FFF2-40B4-BE49-F238E27FC236}">
                <a16:creationId xmlns:a16="http://schemas.microsoft.com/office/drawing/2014/main" id="{85B4E662-1759-0144-885E-C7B253B1BAD5}"/>
              </a:ext>
            </a:extLst>
          </p:cNvPr>
          <p:cNvSpPr txBox="1"/>
          <p:nvPr/>
        </p:nvSpPr>
        <p:spPr>
          <a:xfrm>
            <a:off x="469900" y="1587500"/>
            <a:ext cx="26416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Count or the x coordinate is the amount of crimes</a:t>
            </a:r>
          </a:p>
          <a:p>
            <a:pPr marL="285750" indent="-285750">
              <a:buFont typeface="Arial" panose="020B0604020202020204" pitchFamily="34" charset="0"/>
              <a:buChar char="•"/>
            </a:pPr>
            <a:r>
              <a:rPr lang="en-US" dirty="0"/>
              <a:t>NEIGHBORHOOD_ID or the y coordinate is one of the many neighborhoods in Denver</a:t>
            </a:r>
          </a:p>
          <a:p>
            <a:pPr marL="285750" indent="-285750">
              <a:buFont typeface="Arial" panose="020B0604020202020204" pitchFamily="34" charset="0"/>
              <a:buChar char="•"/>
            </a:pPr>
            <a:r>
              <a:rPr lang="en-US" dirty="0"/>
              <a:t>Based on this Lincoln park has the highest amount of crime</a:t>
            </a:r>
          </a:p>
        </p:txBody>
      </p:sp>
    </p:spTree>
    <p:extLst>
      <p:ext uri="{BB962C8B-B14F-4D97-AF65-F5344CB8AC3E}">
        <p14:creationId xmlns:p14="http://schemas.microsoft.com/office/powerpoint/2010/main" val="2933118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DBA47-3575-8944-B5E6-B2BF2420023A}"/>
              </a:ext>
            </a:extLst>
          </p:cNvPr>
          <p:cNvSpPr>
            <a:spLocks noGrp="1"/>
          </p:cNvSpPr>
          <p:nvPr>
            <p:ph type="title"/>
          </p:nvPr>
        </p:nvSpPr>
        <p:spPr>
          <a:xfrm>
            <a:off x="342901" y="177801"/>
            <a:ext cx="6337299" cy="444500"/>
          </a:xfrm>
        </p:spPr>
        <p:txBody>
          <a:bodyPr>
            <a:normAutofit fontScale="90000"/>
          </a:bodyPr>
          <a:lstStyle/>
          <a:p>
            <a:r>
              <a:rPr lang="en-US" dirty="0"/>
              <a:t>Highest recorded crimes</a:t>
            </a:r>
          </a:p>
        </p:txBody>
      </p:sp>
      <p:pic>
        <p:nvPicPr>
          <p:cNvPr id="6" name="Picture 5">
            <a:extLst>
              <a:ext uri="{FF2B5EF4-FFF2-40B4-BE49-F238E27FC236}">
                <a16:creationId xmlns:a16="http://schemas.microsoft.com/office/drawing/2014/main" id="{1FBC9A8F-D790-E24B-80CE-3B1AB62355BC}"/>
              </a:ext>
            </a:extLst>
          </p:cNvPr>
          <p:cNvPicPr>
            <a:picLocks noChangeAspect="1"/>
          </p:cNvPicPr>
          <p:nvPr/>
        </p:nvPicPr>
        <p:blipFill>
          <a:blip r:embed="rId2"/>
          <a:stretch>
            <a:fillRect/>
          </a:stretch>
        </p:blipFill>
        <p:spPr>
          <a:xfrm>
            <a:off x="342901" y="774701"/>
            <a:ext cx="11023600" cy="5987718"/>
          </a:xfrm>
          <a:prstGeom prst="rect">
            <a:avLst/>
          </a:prstGeom>
        </p:spPr>
      </p:pic>
    </p:spTree>
    <p:extLst>
      <p:ext uri="{BB962C8B-B14F-4D97-AF65-F5344CB8AC3E}">
        <p14:creationId xmlns:p14="http://schemas.microsoft.com/office/powerpoint/2010/main" val="1543485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1729-25C9-D245-9EDB-FB96CDCA916C}"/>
              </a:ext>
            </a:extLst>
          </p:cNvPr>
          <p:cNvSpPr>
            <a:spLocks noGrp="1"/>
          </p:cNvSpPr>
          <p:nvPr>
            <p:ph type="title"/>
          </p:nvPr>
        </p:nvSpPr>
        <p:spPr>
          <a:xfrm>
            <a:off x="215900" y="1134533"/>
            <a:ext cx="3680885" cy="1371600"/>
          </a:xfrm>
        </p:spPr>
        <p:txBody>
          <a:bodyPr/>
          <a:lstStyle/>
          <a:p>
            <a:r>
              <a:rPr lang="en-US" dirty="0"/>
              <a:t>K Means clustering 1</a:t>
            </a:r>
          </a:p>
        </p:txBody>
      </p:sp>
      <p:sp>
        <p:nvSpPr>
          <p:cNvPr id="4" name="Text Placeholder 3">
            <a:extLst>
              <a:ext uri="{FF2B5EF4-FFF2-40B4-BE49-F238E27FC236}">
                <a16:creationId xmlns:a16="http://schemas.microsoft.com/office/drawing/2014/main" id="{40A10B77-789D-294B-8726-5C33BC57F41F}"/>
              </a:ext>
            </a:extLst>
          </p:cNvPr>
          <p:cNvSpPr>
            <a:spLocks noGrp="1"/>
          </p:cNvSpPr>
          <p:nvPr>
            <p:ph type="body" sz="half" idx="2"/>
          </p:nvPr>
        </p:nvSpPr>
        <p:spPr>
          <a:xfrm>
            <a:off x="215899" y="2798232"/>
            <a:ext cx="3680885" cy="2624667"/>
          </a:xfrm>
        </p:spPr>
        <p:txBody>
          <a:bodyPr/>
          <a:lstStyle/>
          <a:p>
            <a:pPr marL="285750" indent="-285750">
              <a:buFont typeface="Arial" panose="020B0604020202020204" pitchFamily="34" charset="0"/>
              <a:buChar char="•"/>
            </a:pPr>
            <a:r>
              <a:rPr lang="en-US" dirty="0"/>
              <a:t>I had used K Means clustering to try to match data that seemed similar</a:t>
            </a:r>
          </a:p>
          <a:p>
            <a:pPr marL="285750" indent="-285750">
              <a:buFont typeface="Arial" panose="020B0604020202020204" pitchFamily="34" charset="0"/>
              <a:buChar char="•"/>
            </a:pPr>
            <a:r>
              <a:rPr lang="en-US" dirty="0"/>
              <a:t>To the right are the 15 different clusters that it came up with</a:t>
            </a:r>
          </a:p>
          <a:p>
            <a:pPr marL="285750" indent="-285750">
              <a:buFont typeface="Arial" panose="020B0604020202020204" pitchFamily="34" charset="0"/>
              <a:buChar char="•"/>
            </a:pPr>
            <a:r>
              <a:rPr lang="en-US" dirty="0"/>
              <a:t>Each will be used to plot points on a map of Denver</a:t>
            </a:r>
          </a:p>
        </p:txBody>
      </p:sp>
      <p:pic>
        <p:nvPicPr>
          <p:cNvPr id="6" name="Picture 5">
            <a:extLst>
              <a:ext uri="{FF2B5EF4-FFF2-40B4-BE49-F238E27FC236}">
                <a16:creationId xmlns:a16="http://schemas.microsoft.com/office/drawing/2014/main" id="{98B80EAD-7F18-E243-B2D4-990B12C4168C}"/>
              </a:ext>
            </a:extLst>
          </p:cNvPr>
          <p:cNvPicPr>
            <a:picLocks noChangeAspect="1"/>
          </p:cNvPicPr>
          <p:nvPr/>
        </p:nvPicPr>
        <p:blipFill>
          <a:blip r:embed="rId2"/>
          <a:stretch>
            <a:fillRect/>
          </a:stretch>
        </p:blipFill>
        <p:spPr>
          <a:xfrm>
            <a:off x="4038600" y="1692478"/>
            <a:ext cx="8064500" cy="3311322"/>
          </a:xfrm>
          <a:prstGeom prst="rect">
            <a:avLst/>
          </a:prstGeom>
        </p:spPr>
      </p:pic>
    </p:spTree>
    <p:extLst>
      <p:ext uri="{BB962C8B-B14F-4D97-AF65-F5344CB8AC3E}">
        <p14:creationId xmlns:p14="http://schemas.microsoft.com/office/powerpoint/2010/main" val="2677171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8894D-8735-2546-A5F9-9754D3C220A8}"/>
              </a:ext>
            </a:extLst>
          </p:cNvPr>
          <p:cNvSpPr>
            <a:spLocks noGrp="1"/>
          </p:cNvSpPr>
          <p:nvPr>
            <p:ph type="title"/>
          </p:nvPr>
        </p:nvSpPr>
        <p:spPr>
          <a:xfrm>
            <a:off x="152401" y="118533"/>
            <a:ext cx="3403599" cy="402167"/>
          </a:xfrm>
        </p:spPr>
        <p:txBody>
          <a:bodyPr>
            <a:normAutofit fontScale="90000"/>
          </a:bodyPr>
          <a:lstStyle/>
          <a:p>
            <a:r>
              <a:rPr lang="en-US" dirty="0"/>
              <a:t>K Means clustering 2</a:t>
            </a:r>
          </a:p>
        </p:txBody>
      </p:sp>
      <p:pic>
        <p:nvPicPr>
          <p:cNvPr id="6" name="Picture 5">
            <a:extLst>
              <a:ext uri="{FF2B5EF4-FFF2-40B4-BE49-F238E27FC236}">
                <a16:creationId xmlns:a16="http://schemas.microsoft.com/office/drawing/2014/main" id="{8AFC7C24-0E42-004F-86BE-FEC3E5232F52}"/>
              </a:ext>
            </a:extLst>
          </p:cNvPr>
          <p:cNvPicPr>
            <a:picLocks noChangeAspect="1"/>
          </p:cNvPicPr>
          <p:nvPr/>
        </p:nvPicPr>
        <p:blipFill>
          <a:blip r:embed="rId2"/>
          <a:stretch>
            <a:fillRect/>
          </a:stretch>
        </p:blipFill>
        <p:spPr>
          <a:xfrm>
            <a:off x="1473200" y="520700"/>
            <a:ext cx="10210800" cy="6057900"/>
          </a:xfrm>
          <a:prstGeom prst="rect">
            <a:avLst/>
          </a:prstGeom>
        </p:spPr>
      </p:pic>
    </p:spTree>
    <p:extLst>
      <p:ext uri="{BB962C8B-B14F-4D97-AF65-F5344CB8AC3E}">
        <p14:creationId xmlns:p14="http://schemas.microsoft.com/office/powerpoint/2010/main" val="35882777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879</TotalTime>
  <Words>614</Words>
  <Application>Microsoft Macintosh PowerPoint</Application>
  <PresentationFormat>Widescreen</PresentationFormat>
  <Paragraphs>31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Celestial</vt:lpstr>
      <vt:lpstr>Crime in Denver</vt:lpstr>
      <vt:lpstr>Business Problem</vt:lpstr>
      <vt:lpstr>Importance of data</vt:lpstr>
      <vt:lpstr>Acquiring the data/cleaning</vt:lpstr>
      <vt:lpstr>Crimes Separated by District</vt:lpstr>
      <vt:lpstr>Crimes Separated by Neighborhood</vt:lpstr>
      <vt:lpstr>Highest recorded crimes</vt:lpstr>
      <vt:lpstr>K Means clustering 1</vt:lpstr>
      <vt:lpstr>K Means clustering 2</vt:lpstr>
      <vt:lpstr>Results/findings</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in Denver</dc:title>
  <dc:creator>Microsoft Office User</dc:creator>
  <cp:lastModifiedBy>Microsoft Office User</cp:lastModifiedBy>
  <cp:revision>9</cp:revision>
  <dcterms:created xsi:type="dcterms:W3CDTF">2020-04-23T15:49:25Z</dcterms:created>
  <dcterms:modified xsi:type="dcterms:W3CDTF">2020-04-24T06:28:49Z</dcterms:modified>
</cp:coreProperties>
</file>